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</p:sldMasterIdLst>
  <p:sldIdLst>
    <p:sldId id="256" r:id="rId2"/>
    <p:sldId id="27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5" r:id="rId14"/>
    <p:sldId id="268" r:id="rId15"/>
    <p:sldId id="275" r:id="rId16"/>
    <p:sldId id="269" r:id="rId17"/>
    <p:sldId id="270" r:id="rId18"/>
    <p:sldId id="271" r:id="rId19"/>
    <p:sldId id="272" r:id="rId20"/>
    <p:sldId id="273" r:id="rId21"/>
  </p:sldIdLst>
  <p:sldSz cx="9144000" cy="6858000" type="screen4x3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84" autoAdjust="0"/>
  </p:normalViewPr>
  <p:slideViewPr>
    <p:cSldViewPr snapToGrid="0" snapToObjects="1">
      <p:cViewPr varScale="1">
        <p:scale>
          <a:sx n="75" d="100"/>
          <a:sy n="75" d="100"/>
        </p:scale>
        <p:origin x="1428" y="2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08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99208" y="1752600"/>
            <a:ext cx="5143502" cy="1828800"/>
          </a:xfrm>
        </p:spPr>
        <p:txBody>
          <a:bodyPr rtlCol="0" anchor="b">
            <a:normAutofit/>
          </a:bodyPr>
          <a:lstStyle>
            <a:lvl1pPr algn="l">
              <a:defRPr sz="4050"/>
            </a:lvl1pPr>
          </a:lstStyle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99207" y="3733800"/>
            <a:ext cx="5143502" cy="9144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5947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9661" y="421594"/>
            <a:ext cx="1714500" cy="1885508"/>
          </a:xfrm>
        </p:spPr>
        <p:txBody>
          <a:bodyPr rtlCol="0">
            <a:normAutofit/>
          </a:bodyPr>
          <a:lstStyle>
            <a:lvl1pPr>
              <a:defRPr sz="1800"/>
            </a:lvl1pPr>
          </a:lstStyle>
          <a:p>
            <a:pPr rtl="0"/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-425972" y="1653786"/>
            <a:ext cx="5053664" cy="330888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630596" y="1020193"/>
            <a:ext cx="291465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3991867" y="319177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4160085" y="529603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3991867" y="3245640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4160085" y="3456066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6799661" y="2484993"/>
            <a:ext cx="1714500" cy="3248729"/>
          </a:xfrm>
        </p:spPr>
        <p:txBody>
          <a:bodyPr rtlCol="0" anchor="t" anchorCtr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3/11/2026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8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3799" y="1330347"/>
            <a:ext cx="2880360" cy="2103120"/>
          </a:xfrm>
        </p:spPr>
        <p:txBody>
          <a:bodyPr rtlCol="0" anchor="b">
            <a:normAutofit/>
          </a:bodyPr>
          <a:lstStyle>
            <a:lvl1pPr>
              <a:defRPr sz="2700"/>
            </a:lvl1pPr>
          </a:lstStyle>
          <a:p>
            <a:pPr rtl="0"/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460" y="914400"/>
            <a:ext cx="4629151" cy="502920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33799" y="3555524"/>
            <a:ext cx="2880360" cy="2388077"/>
          </a:xfrm>
        </p:spPr>
        <p:txBody>
          <a:bodyPr rtlCol="0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8910" y="6019801"/>
            <a:ext cx="571500" cy="228600"/>
          </a:xfrm>
        </p:spPr>
        <p:txBody>
          <a:bodyPr rtlCol="0"/>
          <a:lstStyle>
            <a:lvl1pPr algn="l">
              <a:defRPr/>
            </a:lvl1pPr>
          </a:lstStyle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56708" y="6019801"/>
            <a:ext cx="1047195" cy="228600"/>
          </a:xfrm>
        </p:spPr>
        <p:txBody>
          <a:bodyPr rtlCol="0"/>
          <a:lstStyle/>
          <a:p>
            <a:fld id="{70E84A1D-F16B-6B4D-BE56-24D6D4AB60B7}" type="datetimeFigureOut">
              <a:rPr lang="en-US" smtClean="0"/>
              <a:t>3/11/2026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37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668" y="1330347"/>
            <a:ext cx="2880360" cy="2103120"/>
          </a:xfrm>
        </p:spPr>
        <p:txBody>
          <a:bodyPr rtlCol="0" anchor="b">
            <a:normAutofit/>
          </a:bodyPr>
          <a:lstStyle>
            <a:lvl1pPr>
              <a:defRPr sz="2700"/>
            </a:lvl1pPr>
          </a:lstStyle>
          <a:p>
            <a:pPr rtl="0"/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446659" y="781399"/>
            <a:ext cx="4825049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sz="1350"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sz="1350"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627460" y="1031195"/>
            <a:ext cx="44577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19668" y="3555522"/>
            <a:ext cx="2880360" cy="2168517"/>
          </a:xfrm>
        </p:spPr>
        <p:txBody>
          <a:bodyPr rtlCol="0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3/11/2026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1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3/11/2026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2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8202" y="304800"/>
            <a:ext cx="1297148" cy="5676900"/>
          </a:xfrm>
        </p:spPr>
        <p:txBody>
          <a:bodyPr vert="eaVert"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800"/>
            <a:ext cx="6475253" cy="5676900"/>
          </a:xfrm>
        </p:spPr>
        <p:txBody>
          <a:bodyPr vert="eaVert"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3/11/2026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70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3/11/2026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9210" y="1828800"/>
            <a:ext cx="5143502" cy="1828800"/>
          </a:xfrm>
        </p:spPr>
        <p:txBody>
          <a:bodyPr rtlCol="0" anchor="b">
            <a:normAutofit/>
          </a:bodyPr>
          <a:lstStyle>
            <a:lvl1pPr>
              <a:defRPr sz="3300"/>
            </a:lvl1pPr>
          </a:lstStyle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99207" y="3733800"/>
            <a:ext cx="5143502" cy="914400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211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8909" y="1825625"/>
            <a:ext cx="3715941" cy="4187952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713561" cy="4187952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3/11/2026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7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1681163"/>
            <a:ext cx="3717036" cy="823912"/>
          </a:xfrm>
        </p:spPr>
        <p:txBody>
          <a:bodyPr rtlCol="0"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505076"/>
            <a:ext cx="3717036" cy="3476625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717036" cy="823912"/>
          </a:xfrm>
        </p:spPr>
        <p:txBody>
          <a:bodyPr rtlCol="0"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717036" cy="3476625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3/11/2026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6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3/11/2026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0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3/11/2026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6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909" y="304799"/>
            <a:ext cx="7543802" cy="1216152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789317" y="1733550"/>
            <a:ext cx="3270377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948771" y="1900210"/>
            <a:ext cx="2951652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789317" y="4935990"/>
            <a:ext cx="3276735" cy="100761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5072334" y="1733550"/>
            <a:ext cx="3270377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231788" y="1900210"/>
            <a:ext cx="2951652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5057181" y="4935990"/>
            <a:ext cx="3276735" cy="100761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3/11/2026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49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393436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936876" y="1824285"/>
            <a:ext cx="2036467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409" y="4947405"/>
            <a:ext cx="2057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5400000">
            <a:off x="2997433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3540693" y="1824285"/>
            <a:ext cx="2036826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3530406" y="4947405"/>
            <a:ext cx="2057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/>
        </p:nvGrpSpPr>
        <p:grpSpPr>
          <a:xfrm rot="5400000">
            <a:off x="5623839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sz="1350"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6167099" y="1824285"/>
            <a:ext cx="2036826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6156812" y="4947405"/>
            <a:ext cx="2057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0E84A1D-F16B-6B4D-BE56-24D6D4AB60B7}" type="datetimeFigureOut">
              <a:rPr lang="en-US" smtClean="0"/>
              <a:t>3/11/2026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2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8909" y="304800"/>
            <a:ext cx="75438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8911" y="1752600"/>
            <a:ext cx="75438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/>
              <a:t>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8910" y="6019801"/>
            <a:ext cx="5715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fld id="{8FBCCCDF-FEF4-DB4F-8336-6BF5495FD1B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84710" y="6019801"/>
            <a:ext cx="44577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fld id="{70E84A1D-F16B-6B4D-BE56-24D6D4AB60B7}" type="datetimeFigureOut">
              <a:rPr lang="en-US" smtClean="0"/>
              <a:t>3/11/2026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08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60604" indent="-260604" algn="l" defTabSz="685800" rtl="0" eaLnBrk="1" latinLnBrk="0" hangingPunct="1">
        <a:lnSpc>
          <a:spcPct val="100000"/>
        </a:lnSpc>
        <a:spcBef>
          <a:spcPts val="13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55498" indent="-212598" algn="l" defTabSz="6858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atersheddata.com/default.aspx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1040" y="1056640"/>
            <a:ext cx="7172960" cy="175432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INTRODUCTION TO </a:t>
            </a:r>
            <a:br>
              <a:rPr lang="en-US" sz="4000" dirty="0"/>
            </a:br>
            <a:r>
              <a:rPr lang="en-US" sz="4000" dirty="0"/>
              <a:t>ACID MINE DRAINAGE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6DD984-6141-446F-9B02-AA344F186888}"/>
              </a:ext>
            </a:extLst>
          </p:cNvPr>
          <p:cNvSpPr txBox="1"/>
          <p:nvPr/>
        </p:nvSpPr>
        <p:spPr>
          <a:xfrm>
            <a:off x="2361833" y="2810966"/>
            <a:ext cx="63913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Created By: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Appalachian Watershed Research Group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The Voinovich School of Leadership &amp; Public Affairs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Ohio University </a:t>
            </a:r>
          </a:p>
          <a:p>
            <a:pPr algn="ctr"/>
            <a:r>
              <a:rPr lang="en-US" i="1" dirty="0">
                <a:solidFill>
                  <a:schemeClr val="tx2"/>
                </a:solidFill>
              </a:rPr>
              <a:t>A special thanks to the AEP Foundation!</a:t>
            </a:r>
          </a:p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9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" y="187960"/>
            <a:ext cx="9144000" cy="99060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What Causes Acid Mine Drainage (AMD)?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" y="1280160"/>
            <a:ext cx="9144000" cy="5572760"/>
          </a:xfrm>
        </p:spPr>
        <p:txBody>
          <a:bodyPr>
            <a:normAutofit fontScale="25000" lnSpcReduction="20000"/>
          </a:bodyPr>
          <a:lstStyle/>
          <a:p>
            <a:r>
              <a:rPr lang="en-US" sz="12800" dirty="0"/>
              <a:t>When the mining process of metal ores exposes sulfide rich minerals to water and air, together they react to form sulfuric acid</a:t>
            </a:r>
          </a:p>
          <a:p>
            <a:r>
              <a:rPr lang="en-US" sz="12800" dirty="0"/>
              <a:t>This acid can dissolve other harmful metals and metalloids (like arsenic) from the surrounding rock</a:t>
            </a:r>
          </a:p>
          <a:p>
            <a:r>
              <a:rPr lang="en-US" sz="12800" dirty="0"/>
              <a:t>Acid mine drainage can be released anywhere in the mine where sulfides are exposed to air and water- including waste rock piles, tailings, open pits underground tunnels, and leach pads</a:t>
            </a:r>
            <a:endParaRPr lang="en-US" dirty="0"/>
          </a:p>
          <a:p>
            <a:pPr marL="0" indent="0" algn="r">
              <a:buNone/>
            </a:pPr>
            <a:r>
              <a:rPr lang="en-US" sz="9600" dirty="0" err="1"/>
              <a:t>Earthworksaction.org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88415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of a Gob Pile, waste coa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6975998" y="6230017"/>
            <a:ext cx="1921657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www.forbes.com</a:t>
            </a:r>
          </a:p>
        </p:txBody>
      </p:sp>
    </p:spTree>
    <p:extLst>
      <p:ext uri="{BB962C8B-B14F-4D97-AF65-F5344CB8AC3E}">
        <p14:creationId xmlns:p14="http://schemas.microsoft.com/office/powerpoint/2010/main" val="72024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6394670" y="5949594"/>
            <a:ext cx="2292590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www.gardguide.com</a:t>
            </a:r>
          </a:p>
        </p:txBody>
      </p:sp>
      <p:pic>
        <p:nvPicPr>
          <p:cNvPr id="4" name="Picture 3" descr="Image of how acid mine drainage is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461860"/>
            <a:ext cx="9144000" cy="513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6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425388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What are the Effects of Acid Mine Drainage (AMD)?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60" y="1752600"/>
            <a:ext cx="9032240" cy="4993640"/>
          </a:xfrm>
        </p:spPr>
        <p:txBody>
          <a:bodyPr>
            <a:normAutofit/>
          </a:bodyPr>
          <a:lstStyle/>
          <a:p>
            <a:r>
              <a:rPr lang="en-US" sz="3200" dirty="0"/>
              <a:t>Degraded water quality</a:t>
            </a:r>
          </a:p>
          <a:p>
            <a:r>
              <a:rPr lang="en-US" sz="3200" dirty="0"/>
              <a:t>Loss of biodiversity</a:t>
            </a:r>
          </a:p>
          <a:p>
            <a:r>
              <a:rPr lang="en-US" sz="3200" dirty="0"/>
              <a:t>Heavy metal sedimentation</a:t>
            </a:r>
          </a:p>
          <a:p>
            <a:r>
              <a:rPr lang="en-US" sz="3200" dirty="0"/>
              <a:t>Human health impacts (increased cancer rates, dermatitis, lung damage, tooth decay)</a:t>
            </a:r>
          </a:p>
          <a:p>
            <a:r>
              <a:rPr lang="en-US" sz="3200" dirty="0"/>
              <a:t>Contaminated drinking water</a:t>
            </a:r>
          </a:p>
          <a:p>
            <a:r>
              <a:rPr lang="en-US" sz="3200" dirty="0"/>
              <a:t>Economic inequality</a:t>
            </a:r>
          </a:p>
        </p:txBody>
      </p:sp>
    </p:spTree>
    <p:extLst>
      <p:ext uri="{BB962C8B-B14F-4D97-AF65-F5344CB8AC3E}">
        <p14:creationId xmlns:p14="http://schemas.microsoft.com/office/powerpoint/2010/main" val="397682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72879" cy="1425388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Why Should You Care About Acid Mine Drainage (AMD)?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911" y="1330960"/>
            <a:ext cx="7543800" cy="4650740"/>
          </a:xfrm>
        </p:spPr>
        <p:txBody>
          <a:bodyPr>
            <a:normAutofit/>
          </a:bodyPr>
          <a:lstStyle/>
          <a:p>
            <a:r>
              <a:rPr lang="en-US" sz="2400" dirty="0"/>
              <a:t>Acid Mine Drainage occurs in streams all around the globe</a:t>
            </a:r>
          </a:p>
          <a:p>
            <a:pPr marL="0" indent="0" algn="ctr">
              <a:buNone/>
            </a:pPr>
            <a:r>
              <a:rPr lang="en-US" sz="2400" dirty="0"/>
              <a:t>INCLUDING MANY STREAMS HERE IN SOUTHEAST OHIO!</a:t>
            </a:r>
          </a:p>
        </p:txBody>
      </p:sp>
      <p:pic>
        <p:nvPicPr>
          <p:cNvPr id="4" name="Picture 3" descr="Image of a polluted stream with acid mine drainage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91" y="3078023"/>
            <a:ext cx="3803643" cy="28527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3371" y="6031518"/>
            <a:ext cx="1758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article.wn.com</a:t>
            </a:r>
            <a:endParaRPr lang="en-US" dirty="0"/>
          </a:p>
        </p:txBody>
      </p:sp>
      <p:pic>
        <p:nvPicPr>
          <p:cNvPr id="6" name="Picture 5" descr="Image of a polluted stream with acid mine drainage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777" y="3118663"/>
            <a:ext cx="4197047" cy="27940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66048" y="6001875"/>
            <a:ext cx="1665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www.ohio.edu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56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72879" cy="87630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Exit Ticket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76300"/>
            <a:ext cx="9225280" cy="5981700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1800"/>
              </a:spcAft>
              <a:buNone/>
            </a:pPr>
            <a:r>
              <a:rPr lang="en-US" sz="3600" dirty="0"/>
              <a:t>On a sheet a paper, answer the following questions in your own words. </a:t>
            </a:r>
          </a:p>
          <a:p>
            <a:pPr marL="0" indent="0" algn="ctr">
              <a:spcAft>
                <a:spcPts val="1800"/>
              </a:spcAft>
              <a:buNone/>
            </a:pPr>
            <a:r>
              <a:rPr lang="en-US" sz="3600" dirty="0"/>
              <a:t>Be sure to use a complete sentence!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3200" dirty="0"/>
              <a:t>What is Acid Mine Drainage (AMD)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3200" dirty="0"/>
              <a:t>What causes AMD?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3200" dirty="0"/>
              <a:t>What are the effects of AMD?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3200" dirty="0"/>
              <a:t>Why should we care about AMD?</a:t>
            </a:r>
          </a:p>
        </p:txBody>
      </p:sp>
    </p:spTree>
    <p:extLst>
      <p:ext uri="{BB962C8B-B14F-4D97-AF65-F5344CB8AC3E}">
        <p14:creationId xmlns:p14="http://schemas.microsoft.com/office/powerpoint/2010/main" val="69443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909" y="304800"/>
            <a:ext cx="7543802" cy="68072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hlinkClick r:id="rId2"/>
              </a:rPr>
              <a:t>Watersheddata.com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0320"/>
            <a:ext cx="9144000" cy="556768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AutoNum type="arabicPeriod"/>
            </a:pPr>
            <a:r>
              <a:rPr lang="en-US" sz="4000" dirty="0"/>
              <a:t>Hover over “Surface Water”</a:t>
            </a:r>
          </a:p>
          <a:p>
            <a:pPr marL="457200" indent="-457200">
              <a:buAutoNum type="arabicPeriod"/>
            </a:pPr>
            <a:r>
              <a:rPr lang="en-US" sz="4000" dirty="0"/>
              <a:t>Select “Raccoon Creek”</a:t>
            </a:r>
          </a:p>
          <a:p>
            <a:pPr marL="457200" indent="-457200">
              <a:buAutoNum type="arabicPeriod"/>
            </a:pPr>
            <a:r>
              <a:rPr lang="en-US" sz="4000" dirty="0"/>
              <a:t>Search by Site ID (ex HF137)</a:t>
            </a:r>
          </a:p>
          <a:p>
            <a:pPr marL="457200" indent="-457200">
              <a:buAutoNum type="arabicPeriod"/>
            </a:pPr>
            <a:r>
              <a:rPr lang="en-US" sz="4000" dirty="0"/>
              <a:t>Under “Site” tab </a:t>
            </a:r>
          </a:p>
          <a:p>
            <a:pPr marL="295275" lvl="1" indent="0">
              <a:buNone/>
            </a:pPr>
            <a:r>
              <a:rPr lang="en-US" sz="3400" dirty="0"/>
              <a:t>	Mile Marker= river mile (x)</a:t>
            </a:r>
          </a:p>
          <a:p>
            <a:pPr marL="457200" indent="-457200">
              <a:buAutoNum type="arabicPeriod"/>
            </a:pPr>
            <a:r>
              <a:rPr lang="en-US" sz="4000" dirty="0"/>
              <a:t>Under “Chem Data” tab</a:t>
            </a:r>
          </a:p>
          <a:p>
            <a:pPr marL="752094" lvl="1" indent="-457200"/>
            <a:r>
              <a:rPr lang="en-US" sz="3100" dirty="0"/>
              <a:t>Click “view” for sample data 9/16/2015</a:t>
            </a:r>
          </a:p>
          <a:p>
            <a:pPr marL="457200" indent="-457200">
              <a:buAutoNum type="arabicPeriod"/>
            </a:pPr>
            <a:r>
              <a:rPr lang="en-US" sz="4000" dirty="0"/>
              <a:t>Find and Record your parameter (y)</a:t>
            </a:r>
          </a:p>
          <a:p>
            <a:pPr marL="577850" lvl="2" indent="0">
              <a:buNone/>
            </a:pPr>
            <a:r>
              <a:rPr lang="en-US" dirty="0"/>
              <a:t>	</a:t>
            </a:r>
          </a:p>
          <a:p>
            <a:pPr marL="577850" lvl="2" indent="0">
              <a:buNone/>
            </a:pP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3785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198" y="-245245"/>
            <a:ext cx="7543802" cy="1219200"/>
          </a:xfrm>
        </p:spPr>
        <p:txBody>
          <a:bodyPr>
            <a:normAutofit/>
          </a:bodyPr>
          <a:lstStyle/>
          <a:p>
            <a:r>
              <a:rPr lang="en-US" sz="4000" dirty="0"/>
              <a:t>Creating Your Graph</a:t>
            </a:r>
          </a:p>
        </p:txBody>
      </p:sp>
      <p:cxnSp>
        <p:nvCxnSpPr>
          <p:cNvPr id="5" name="Straight Connector 4" descr="image of a sample x and y graph"/>
          <p:cNvCxnSpPr/>
          <p:nvPr/>
        </p:nvCxnSpPr>
        <p:spPr>
          <a:xfrm>
            <a:off x="1649425" y="1929972"/>
            <a:ext cx="16494" cy="4173359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 descr="Image of an x and y graph"/>
          <p:cNvCxnSpPr/>
          <p:nvPr/>
        </p:nvCxnSpPr>
        <p:spPr>
          <a:xfrm flipH="1">
            <a:off x="1109066" y="5546425"/>
            <a:ext cx="5769036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16200000">
            <a:off x="363830" y="3450877"/>
            <a:ext cx="1859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Parameter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16378" y="5733999"/>
            <a:ext cx="3050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Miles Downstream</a:t>
            </a:r>
          </a:p>
        </p:txBody>
      </p:sp>
      <p:sp>
        <p:nvSpPr>
          <p:cNvPr id="11" name="Left Arrow 10" descr="Image of an arrow"/>
          <p:cNvSpPr/>
          <p:nvPr/>
        </p:nvSpPr>
        <p:spPr>
          <a:xfrm rot="18587348">
            <a:off x="5163106" y="3751596"/>
            <a:ext cx="1847356" cy="1122111"/>
          </a:xfrm>
          <a:prstGeom prst="lef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411475" y="1587305"/>
            <a:ext cx="3395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**YOUR X VALUES MUST BE RECORDED FROM GREATEST TO LEAST**</a:t>
            </a:r>
          </a:p>
        </p:txBody>
      </p:sp>
    </p:spTree>
    <p:extLst>
      <p:ext uri="{BB962C8B-B14F-4D97-AF65-F5344CB8AC3E}">
        <p14:creationId xmlns:p14="http://schemas.microsoft.com/office/powerpoint/2010/main" val="69507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269" y="30480"/>
            <a:ext cx="7543802" cy="853440"/>
          </a:xfrm>
        </p:spPr>
        <p:txBody>
          <a:bodyPr>
            <a:normAutofit/>
          </a:bodyPr>
          <a:lstStyle/>
          <a:p>
            <a:r>
              <a:rPr lang="en-US" sz="4000" dirty="0"/>
              <a:t>Discussion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268" y="995680"/>
            <a:ext cx="8152051" cy="5496560"/>
          </a:xfrm>
        </p:spPr>
        <p:txBody>
          <a:bodyPr>
            <a:normAutofit/>
          </a:bodyPr>
          <a:lstStyle/>
          <a:p>
            <a:r>
              <a:rPr lang="en-US" sz="3200" dirty="0"/>
              <a:t>The graphs for ALL parameters experience a spike at site HF 190.  Can you suggest an explanation?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Why don’t these parameters remain constant throughout the stream?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Which of these parameters are related to each other?</a:t>
            </a:r>
          </a:p>
        </p:txBody>
      </p:sp>
    </p:spTree>
    <p:extLst>
      <p:ext uri="{BB962C8B-B14F-4D97-AF65-F5344CB8AC3E}">
        <p14:creationId xmlns:p14="http://schemas.microsoft.com/office/powerpoint/2010/main" val="92829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Write…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… one paragraph explaining changes in parameters along stream.  Please include examples of what the changes are and reasons why those changes occur.  Please also describe connections between different parameters.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7830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6" descr="IMG_00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57" y="4763"/>
            <a:ext cx="9155357" cy="683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723555E-A5FB-475D-B48B-0DB8DEBDC75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50240" y="6458188"/>
            <a:ext cx="8575040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http://www.raccooncreek.org/about-the-watershed/stream-health/</a:t>
            </a:r>
          </a:p>
        </p:txBody>
      </p:sp>
    </p:spTree>
    <p:extLst>
      <p:ext uri="{BB962C8B-B14F-4D97-AF65-F5344CB8AC3E}">
        <p14:creationId xmlns:p14="http://schemas.microsoft.com/office/powerpoint/2010/main" val="61033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6B9B9-FCDB-4F55-B271-52548D07D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4160"/>
            <a:ext cx="9144000" cy="924560"/>
          </a:xfrm>
        </p:spPr>
        <p:txBody>
          <a:bodyPr>
            <a:noAutofit/>
          </a:bodyPr>
          <a:lstStyle/>
          <a:p>
            <a:pPr algn="ctr"/>
            <a:br>
              <a:rPr lang="en-US" sz="4800" dirty="0"/>
            </a:br>
            <a:r>
              <a:rPr lang="en-US" sz="4800" dirty="0"/>
              <a:t>Special Thanks To: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DA3A0-6165-44CA-B077-181C39064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12240"/>
            <a:ext cx="9144000" cy="4597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Appalachian Watershed Research Group</a:t>
            </a:r>
          </a:p>
          <a:p>
            <a:pPr marL="0" indent="0" algn="ctr">
              <a:buNone/>
            </a:pPr>
            <a:r>
              <a:rPr lang="en-US" sz="2800" dirty="0"/>
              <a:t>The Voinovich School of Leadership &amp; Public Affairs</a:t>
            </a:r>
          </a:p>
          <a:p>
            <a:pPr marL="0" indent="0" algn="ctr">
              <a:buNone/>
            </a:pPr>
            <a:r>
              <a:rPr lang="en-US" sz="2800" dirty="0"/>
              <a:t>Ohio University </a:t>
            </a:r>
          </a:p>
          <a:p>
            <a:pPr marL="0" indent="0" algn="ctr">
              <a:buNone/>
            </a:pPr>
            <a:r>
              <a:rPr lang="en-US" sz="2800" dirty="0"/>
              <a:t>AEP Foundation</a:t>
            </a:r>
          </a:p>
        </p:txBody>
      </p:sp>
      <p:pic>
        <p:nvPicPr>
          <p:cNvPr id="11" name="Picture 10" descr="Ohio University logo">
            <a:extLst>
              <a:ext uri="{FF2B5EF4-FFF2-40B4-BE49-F238E27FC236}">
                <a16:creationId xmlns:a16="http://schemas.microsoft.com/office/drawing/2014/main" id="{F2F4E009-5C7F-4350-B65D-29229A5BB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12" y="4684025"/>
            <a:ext cx="3259708" cy="1325615"/>
          </a:xfrm>
          <a:prstGeom prst="rect">
            <a:avLst/>
          </a:prstGeom>
        </p:spPr>
      </p:pic>
      <p:pic>
        <p:nvPicPr>
          <p:cNvPr id="9" name="Picture 8" descr="AEP logo">
            <a:extLst>
              <a:ext uri="{FF2B5EF4-FFF2-40B4-BE49-F238E27FC236}">
                <a16:creationId xmlns:a16="http://schemas.microsoft.com/office/drawing/2014/main" id="{693A0EA4-51BE-4477-9AF6-D02950BF10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85" t="19074" r="11305" b="8333"/>
          <a:stretch/>
        </p:blipFill>
        <p:spPr>
          <a:xfrm>
            <a:off x="5486400" y="4684025"/>
            <a:ext cx="1838960" cy="144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8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909" y="304800"/>
            <a:ext cx="7543802" cy="4297680"/>
          </a:xfrm>
        </p:spPr>
        <p:txBody>
          <a:bodyPr>
            <a:normAutofit/>
          </a:bodyPr>
          <a:lstStyle/>
          <a:p>
            <a:pPr algn="ctr"/>
            <a:r>
              <a:rPr lang="en-US" sz="8000" dirty="0"/>
              <a:t>WHAT IS ACID MINE DRAINAGE?</a:t>
            </a:r>
          </a:p>
        </p:txBody>
      </p:sp>
    </p:spTree>
    <p:extLst>
      <p:ext uri="{BB962C8B-B14F-4D97-AF65-F5344CB8AC3E}">
        <p14:creationId xmlns:p14="http://schemas.microsoft.com/office/powerpoint/2010/main" val="382322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223" y="1010920"/>
            <a:ext cx="7071800" cy="4716106"/>
          </a:xfrm>
        </p:spPr>
        <p:txBody>
          <a:bodyPr/>
          <a:lstStyle/>
          <a:p>
            <a:pPr algn="ctr"/>
            <a:r>
              <a:rPr lang="en-US" sz="8000" dirty="0"/>
              <a:t>WHAT CAUSES ACID MINE DRAINAGE?</a:t>
            </a:r>
          </a:p>
        </p:txBody>
      </p:sp>
    </p:spTree>
    <p:extLst>
      <p:ext uri="{BB962C8B-B14F-4D97-AF65-F5344CB8AC3E}">
        <p14:creationId xmlns:p14="http://schemas.microsoft.com/office/powerpoint/2010/main" val="64283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17" y="1205774"/>
            <a:ext cx="7071800" cy="471610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dirty="0"/>
              <a:t>WHAT ARE THE EFFECTS OF ACID MINE DRAINAGE?</a:t>
            </a:r>
          </a:p>
        </p:txBody>
      </p:sp>
    </p:spTree>
    <p:extLst>
      <p:ext uri="{BB962C8B-B14F-4D97-AF65-F5344CB8AC3E}">
        <p14:creationId xmlns:p14="http://schemas.microsoft.com/office/powerpoint/2010/main" val="211594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17" y="1618162"/>
            <a:ext cx="7071800" cy="471610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dirty="0"/>
              <a:t>WHY SHOULD YOU CARE ABOUT ACID MINE DRAINAGE?</a:t>
            </a:r>
          </a:p>
        </p:txBody>
      </p:sp>
    </p:spTree>
    <p:extLst>
      <p:ext uri="{BB962C8B-B14F-4D97-AF65-F5344CB8AC3E}">
        <p14:creationId xmlns:p14="http://schemas.microsoft.com/office/powerpoint/2010/main" val="158446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" y="0"/>
            <a:ext cx="9083040" cy="863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What is Acid Mine Drainage (AMD)?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" y="1036320"/>
            <a:ext cx="8869680" cy="5699760"/>
          </a:xfrm>
        </p:spPr>
        <p:txBody>
          <a:bodyPr>
            <a:normAutofit fontScale="25000" lnSpcReduction="20000"/>
          </a:bodyPr>
          <a:lstStyle/>
          <a:p>
            <a:r>
              <a:rPr lang="en-US" sz="14400" dirty="0"/>
              <a:t>Acid mine drainage (AMD) is the result of a chemical reaction between oxygen and sulfate compounds.</a:t>
            </a:r>
          </a:p>
          <a:p>
            <a:r>
              <a:rPr lang="en-US" sz="14400" dirty="0"/>
              <a:t>When water flows through a mine or a pile of mine waste, it reacts with the rock, creating a high-acidity solution with a high concentration of heavy metals.</a:t>
            </a:r>
          </a:p>
          <a:p>
            <a:r>
              <a:rPr lang="en-US" sz="14400" dirty="0"/>
              <a:t>A non-point source pollution</a:t>
            </a:r>
            <a:endParaRPr lang="en-US" dirty="0"/>
          </a:p>
          <a:p>
            <a:endParaRPr lang="en-US" dirty="0"/>
          </a:p>
          <a:p>
            <a:pPr marL="0" indent="0" algn="r">
              <a:buNone/>
            </a:pPr>
            <a:r>
              <a:rPr lang="en-US" sz="9600" dirty="0" err="1"/>
              <a:t>watersheddata.com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0424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of acid mine drainage sour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7360356" y="6345486"/>
            <a:ext cx="1647769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ww2.kqed.org</a:t>
            </a:r>
          </a:p>
        </p:txBody>
      </p:sp>
    </p:spTree>
    <p:extLst>
      <p:ext uri="{BB962C8B-B14F-4D97-AF65-F5344CB8AC3E}">
        <p14:creationId xmlns:p14="http://schemas.microsoft.com/office/powerpoint/2010/main" val="178368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of clean water mixing with polluted wat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7106227" y="6361982"/>
            <a:ext cx="1826141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www.wmmt.org</a:t>
            </a:r>
          </a:p>
        </p:txBody>
      </p:sp>
    </p:spTree>
    <p:extLst>
      <p:ext uri="{BB962C8B-B14F-4D97-AF65-F5344CB8AC3E}">
        <p14:creationId xmlns:p14="http://schemas.microsoft.com/office/powerpoint/2010/main" val="26525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natureTheme</Template>
  <TotalTime>242</TotalTime>
  <Words>548</Words>
  <Application>Microsoft Office PowerPoint</Application>
  <PresentationFormat>On-screen Show (4:3)</PresentationFormat>
  <Paragraphs>73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Segoe Print</vt:lpstr>
      <vt:lpstr>Nature Illustration 16x9</vt:lpstr>
      <vt:lpstr>INTRODUCTION TO  ACID MINE DRAINAGE</vt:lpstr>
      <vt:lpstr>http://www.raccooncreek.org/about-the-watershed/stream-health/</vt:lpstr>
      <vt:lpstr>WHAT IS ACID MINE DRAINAGE?</vt:lpstr>
      <vt:lpstr>WHAT CAUSES ACID MINE DRAINAGE?</vt:lpstr>
      <vt:lpstr>WHAT ARE THE EFFECTS OF ACID MINE DRAINAGE?</vt:lpstr>
      <vt:lpstr>WHY SHOULD YOU CARE ABOUT ACID MINE DRAINAGE?</vt:lpstr>
      <vt:lpstr>What is Acid Mine Drainage (AMD)?</vt:lpstr>
      <vt:lpstr>ww2.kqed.org</vt:lpstr>
      <vt:lpstr>www.wmmt.org</vt:lpstr>
      <vt:lpstr>What Causes Acid Mine Drainage (AMD)?</vt:lpstr>
      <vt:lpstr>www.forbes.com</vt:lpstr>
      <vt:lpstr>www.gardguide.com</vt:lpstr>
      <vt:lpstr>What are the Effects of Acid Mine Drainage (AMD)?</vt:lpstr>
      <vt:lpstr>Why Should You Care About Acid Mine Drainage (AMD)?</vt:lpstr>
      <vt:lpstr>Exit Ticket</vt:lpstr>
      <vt:lpstr>Watersheddata.com</vt:lpstr>
      <vt:lpstr>Creating Your Graph</vt:lpstr>
      <vt:lpstr>Discussion Questions</vt:lpstr>
      <vt:lpstr>Write…</vt:lpstr>
      <vt:lpstr> Special Thanks To: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 ACID MINE DRAINAGE</dc:title>
  <dc:creator>Jennifer</dc:creator>
  <cp:lastModifiedBy>Bowman, Jen</cp:lastModifiedBy>
  <cp:revision>33</cp:revision>
  <dcterms:created xsi:type="dcterms:W3CDTF">2015-10-14T16:08:55Z</dcterms:created>
  <dcterms:modified xsi:type="dcterms:W3CDTF">2026-03-11T14:51:57Z</dcterms:modified>
</cp:coreProperties>
</file>